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81" r:id="rId6"/>
    <p:sldId id="274" r:id="rId7"/>
    <p:sldId id="278" r:id="rId8"/>
    <p:sldId id="280" r:id="rId9"/>
    <p:sldId id="279" r:id="rId10"/>
    <p:sldId id="277" r:id="rId11"/>
    <p:sldId id="260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67D"/>
    <a:srgbClr val="C00000"/>
    <a:srgbClr val="0A0053"/>
    <a:srgbClr val="282780"/>
    <a:srgbClr val="3D8BAC"/>
    <a:srgbClr val="31465F"/>
    <a:srgbClr val="EF4F27"/>
    <a:srgbClr val="F69E88"/>
    <a:srgbClr val="F18029"/>
    <a:srgbClr val="456B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16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9-06-26T22:33:42.34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23 245 0,'0'0'101'0,"0"0"-69"16,0 0-69-16,0 0-47 15,0-9 13-15,0-5 17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69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91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07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99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0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03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74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9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166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6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601D2-1BDB-4DF5-AA09-433F5F44CAE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71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hyperlink" Target="mailto:comercial@agendaassessoria.com.br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svg"/><Relationship Id="rId7" Type="http://schemas.openxmlformats.org/officeDocument/2006/relationships/customXml" Target="../ink/ink1.xml"/><Relationship Id="rId8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589902" y="1935892"/>
            <a:ext cx="9440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52º Congresso Nacional da ABIPEM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817341" y="2905780"/>
            <a:ext cx="6557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a 28 de junho - Foz do Iguaçu/PR</a:t>
            </a:r>
          </a:p>
        </p:txBody>
      </p:sp>
    </p:spTree>
    <p:extLst>
      <p:ext uri="{BB962C8B-B14F-4D97-AF65-F5344CB8AC3E}">
        <p14:creationId xmlns:p14="http://schemas.microsoft.com/office/powerpoint/2010/main" val="410598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E858B4FE-7506-48A7-AC66-D241CAE09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35"/>
            <a:ext cx="12191999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C4320D5A-88F4-483F-9139-55564EA35D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3" y="656952"/>
            <a:ext cx="2880891" cy="288089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648191" y="1468419"/>
            <a:ext cx="4895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ANDRÉ ARAÚJO BARCELOS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Gerente Comercial</a:t>
            </a:r>
            <a:endParaRPr lang="pt-BR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045118" y="2452047"/>
            <a:ext cx="3649355" cy="714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(65) 98152-6370</a:t>
            </a:r>
          </a:p>
          <a:p>
            <a:pPr>
              <a:lnSpc>
                <a:spcPts val="2500"/>
              </a:lnSpc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comercial@agendaassessoria.com.br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83ADB7E-D63D-4EA6-8A4C-70DE8A486C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945" y="4481366"/>
            <a:ext cx="3383543" cy="1230519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BB255701-C9B4-4910-AAA1-2B8037C76D3A}"/>
              </a:ext>
            </a:extLst>
          </p:cNvPr>
          <p:cNvCxnSpPr>
            <a:cxnSpLocks/>
          </p:cNvCxnSpPr>
          <p:nvPr/>
        </p:nvCxnSpPr>
        <p:spPr>
          <a:xfrm>
            <a:off x="6513434" y="4060968"/>
            <a:ext cx="0" cy="2239421"/>
          </a:xfrm>
          <a:prstGeom prst="line">
            <a:avLst/>
          </a:prstGeom>
          <a:ln>
            <a:solidFill>
              <a:srgbClr val="2827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41DF02FD-5BFD-4ABB-84A6-D8C3794AEE62}"/>
              </a:ext>
            </a:extLst>
          </p:cNvPr>
          <p:cNvSpPr/>
          <p:nvPr/>
        </p:nvSpPr>
        <p:spPr>
          <a:xfrm>
            <a:off x="657201" y="4121178"/>
            <a:ext cx="1811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FORMAÇÃO: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518E71AC-7765-4560-923A-6932CC78BA2D}"/>
              </a:ext>
            </a:extLst>
          </p:cNvPr>
          <p:cNvSpPr/>
          <p:nvPr/>
        </p:nvSpPr>
        <p:spPr>
          <a:xfrm>
            <a:off x="657201" y="4599174"/>
            <a:ext cx="5021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Graduado em Direito pela</a:t>
            </a:r>
          </a:p>
          <a:p>
            <a:r>
              <a:rPr lang="pt-BR" dirty="0"/>
              <a:t>Universidade Federal de Mato Grosso (2012).</a:t>
            </a:r>
          </a:p>
          <a:p>
            <a:endParaRPr lang="pt-BR" dirty="0"/>
          </a:p>
          <a:p>
            <a:r>
              <a:rPr lang="pt-BR" dirty="0"/>
              <a:t>6 anos de experiência em RPPS.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232B97BB-31E9-42D2-A3B9-AF4505A608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177" y="2503605"/>
            <a:ext cx="297344" cy="297344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2123D5D8-58E7-4A84-B0D2-B13F7730B1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177" y="2859157"/>
            <a:ext cx="297344" cy="29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4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5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6FDE4266-355F-974C-8072-792E081CC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5550" y="4774609"/>
            <a:ext cx="1731241" cy="173124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BACA1FB5-9F4C-9D46-AC78-EBBF4C173F15}"/>
              </a:ext>
            </a:extLst>
          </p:cNvPr>
          <p:cNvSpPr txBox="1"/>
          <p:nvPr/>
        </p:nvSpPr>
        <p:spPr>
          <a:xfrm>
            <a:off x="922789" y="2034458"/>
            <a:ext cx="46807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900"/>
              </a:lnSpc>
            </a:pPr>
            <a:r>
              <a:rPr lang="pt-BR" sz="4000" b="1" spc="-150" dirty="0">
                <a:latin typeface="Arial" panose="020B0604020202020204" pitchFamily="34" charset="0"/>
                <a:cs typeface="Arial" panose="020B0604020202020204" pitchFamily="34" charset="0"/>
              </a:rPr>
              <a:t>CENSO e</a:t>
            </a:r>
          </a:p>
          <a:p>
            <a:pPr algn="r">
              <a:lnSpc>
                <a:spcPts val="3900"/>
              </a:lnSpc>
            </a:pPr>
            <a:r>
              <a:rPr lang="pt-BR" sz="4000" b="1" spc="-150" dirty="0">
                <a:latin typeface="Arial" panose="020B0604020202020204" pitchFamily="34" charset="0"/>
                <a:cs typeface="Arial" panose="020B0604020202020204" pitchFamily="34" charset="0"/>
              </a:rPr>
              <a:t>SISTEMAS DE GESTÃO</a:t>
            </a:r>
          </a:p>
          <a:p>
            <a:pPr algn="r">
              <a:lnSpc>
                <a:spcPts val="3900"/>
              </a:lnSpc>
            </a:pPr>
            <a:r>
              <a:rPr lang="pt-BR" sz="4000" b="1" spc="-150" dirty="0">
                <a:latin typeface="Arial" panose="020B0604020202020204" pitchFamily="34" charset="0"/>
                <a:cs typeface="Arial" panose="020B0604020202020204" pitchFamily="34" charset="0"/>
              </a:rPr>
              <a:t>PREVIDENCIÁRIA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C38AC24C-950A-42A9-BEBD-FFEEEADED5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707" y="2813740"/>
            <a:ext cx="3383543" cy="1230519"/>
          </a:xfrm>
          <a:prstGeom prst="rect">
            <a:avLst/>
          </a:prstGeom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6B4A3218-2413-4B35-ABCA-E57DC57DC497}"/>
              </a:ext>
            </a:extLst>
          </p:cNvPr>
          <p:cNvCxnSpPr>
            <a:cxnSpLocks/>
          </p:cNvCxnSpPr>
          <p:nvPr/>
        </p:nvCxnSpPr>
        <p:spPr>
          <a:xfrm>
            <a:off x="5836778" y="1965533"/>
            <a:ext cx="0" cy="2871390"/>
          </a:xfrm>
          <a:prstGeom prst="line">
            <a:avLst/>
          </a:prstGeom>
          <a:ln>
            <a:solidFill>
              <a:srgbClr val="2827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EB717742-4A01-47EE-95BF-10E1902C69CE}"/>
              </a:ext>
            </a:extLst>
          </p:cNvPr>
          <p:cNvSpPr/>
          <p:nvPr/>
        </p:nvSpPr>
        <p:spPr>
          <a:xfrm>
            <a:off x="1922839" y="4161805"/>
            <a:ext cx="3680694" cy="683664"/>
          </a:xfrm>
          <a:prstGeom prst="rect">
            <a:avLst/>
          </a:prstGeom>
          <a:solidFill>
            <a:srgbClr val="282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1CDB6B4D-FD37-4944-B368-5DE8A215406B}"/>
              </a:ext>
            </a:extLst>
          </p:cNvPr>
          <p:cNvSpPr txBox="1"/>
          <p:nvPr/>
        </p:nvSpPr>
        <p:spPr>
          <a:xfrm>
            <a:off x="1536192" y="4220226"/>
            <a:ext cx="3983559" cy="549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900"/>
              </a:lnSpc>
            </a:pP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GOVERNO DIGITAL</a:t>
            </a:r>
          </a:p>
        </p:txBody>
      </p:sp>
    </p:spTree>
    <p:extLst>
      <p:ext uri="{BB962C8B-B14F-4D97-AF65-F5344CB8AC3E}">
        <p14:creationId xmlns:p14="http://schemas.microsoft.com/office/powerpoint/2010/main" val="365663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35"/>
            <a:ext cx="12191999" cy="685800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BFEA0F3B-28AF-44B5-A9F1-200F59C6AA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150" y="665316"/>
            <a:ext cx="8903740" cy="16688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1C8C623E-EEE0-4F26-8CEE-A99142B4F4F6}"/>
              </a:ext>
            </a:extLst>
          </p:cNvPr>
          <p:cNvSpPr txBox="1"/>
          <p:nvPr/>
        </p:nvSpPr>
        <p:spPr>
          <a:xfrm>
            <a:off x="3704586" y="993633"/>
            <a:ext cx="334216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4000" b="1" spc="-150" dirty="0">
                <a:solidFill>
                  <a:srgbClr val="282780"/>
                </a:solidFill>
                <a:latin typeface="Myriad Pro" panose="020B0503030403020204" pitchFamily="34" charset="0"/>
              </a:rPr>
              <a:t>OBRIGAÇÃO</a:t>
            </a:r>
          </a:p>
          <a:p>
            <a:pPr>
              <a:lnSpc>
                <a:spcPts val="3900"/>
              </a:lnSpc>
            </a:pPr>
            <a:r>
              <a:rPr lang="pt-BR" sz="4000" b="1" spc="-150" dirty="0">
                <a:solidFill>
                  <a:srgbClr val="282780"/>
                </a:solidFill>
                <a:latin typeface="Myriad Pro" panose="020B0503030403020204" pitchFamily="34" charset="0"/>
              </a:rPr>
              <a:t>LEGAL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9810F731-14B8-4BD3-94FF-CB5D32B9BD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022" y="4965216"/>
            <a:ext cx="2253468" cy="819536"/>
          </a:xfrm>
          <a:prstGeom prst="rect">
            <a:avLst/>
          </a:prstGeom>
        </p:spPr>
      </p:pic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xmlns="" id="{16684734-02AA-4666-8404-70CB8BA16943}"/>
              </a:ext>
            </a:extLst>
          </p:cNvPr>
          <p:cNvCxnSpPr>
            <a:cxnSpLocks/>
          </p:cNvCxnSpPr>
          <p:nvPr/>
        </p:nvCxnSpPr>
        <p:spPr>
          <a:xfrm>
            <a:off x="9343488" y="4806628"/>
            <a:ext cx="1" cy="1136712"/>
          </a:xfrm>
          <a:prstGeom prst="line">
            <a:avLst/>
          </a:prstGeom>
          <a:ln>
            <a:solidFill>
              <a:srgbClr val="2827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Agrupar 27">
            <a:extLst>
              <a:ext uri="{FF2B5EF4-FFF2-40B4-BE49-F238E27FC236}">
                <a16:creationId xmlns:a16="http://schemas.microsoft.com/office/drawing/2014/main" xmlns="" id="{1B2F1D84-F87A-4143-9221-6D8D60ADE76C}"/>
              </a:ext>
            </a:extLst>
          </p:cNvPr>
          <p:cNvGrpSpPr/>
          <p:nvPr/>
        </p:nvGrpSpPr>
        <p:grpSpPr>
          <a:xfrm>
            <a:off x="2020952" y="3199698"/>
            <a:ext cx="7426804" cy="523220"/>
            <a:chOff x="3771558" y="3171557"/>
            <a:chExt cx="7426804" cy="523220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xmlns="" id="{3E176809-64A8-49E1-8945-8EB32445948B}"/>
                </a:ext>
              </a:extLst>
            </p:cNvPr>
            <p:cNvSpPr txBox="1"/>
            <p:nvPr/>
          </p:nvSpPr>
          <p:spPr>
            <a:xfrm>
              <a:off x="4306531" y="3171557"/>
              <a:ext cx="68918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Lei 9.796/99</a:t>
              </a:r>
              <a:endParaRPr lang="pt-BR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xmlns="" id="{58FAEE62-F098-4D90-BE06-0F367E01A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3771558" y="3244536"/>
              <a:ext cx="476250" cy="400050"/>
            </a:xfrm>
            <a:prstGeom prst="rect">
              <a:avLst/>
            </a:prstGeom>
          </p:spPr>
        </p:pic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xmlns="" id="{E6D3C7EF-C9E8-4642-8491-B89A889200EA}"/>
              </a:ext>
            </a:extLst>
          </p:cNvPr>
          <p:cNvGrpSpPr/>
          <p:nvPr/>
        </p:nvGrpSpPr>
        <p:grpSpPr>
          <a:xfrm>
            <a:off x="2020952" y="2531038"/>
            <a:ext cx="7426804" cy="523220"/>
            <a:chOff x="3771558" y="2501406"/>
            <a:chExt cx="7426804" cy="523220"/>
          </a:xfrm>
        </p:grpSpPr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xmlns="" id="{29B9D711-CBE9-4C3C-BC12-8B92683CDD28}"/>
                </a:ext>
              </a:extLst>
            </p:cNvPr>
            <p:cNvSpPr txBox="1"/>
            <p:nvPr/>
          </p:nvSpPr>
          <p:spPr>
            <a:xfrm>
              <a:off x="4306531" y="2501406"/>
              <a:ext cx="68918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Art. 40 (Constituição Federal)</a:t>
              </a:r>
              <a:endParaRPr lang="pt-BR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xmlns="" id="{195C6D76-F209-49F5-B1FD-D18DBEB0C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3771558" y="2593768"/>
              <a:ext cx="476250" cy="400050"/>
            </a:xfrm>
            <a:prstGeom prst="rect">
              <a:avLst/>
            </a:prstGeom>
          </p:spPr>
        </p:pic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xmlns="" id="{3B1FDF29-6A62-43AC-926A-EEDCB0C13E85}"/>
              </a:ext>
            </a:extLst>
          </p:cNvPr>
          <p:cNvGrpSpPr/>
          <p:nvPr/>
        </p:nvGrpSpPr>
        <p:grpSpPr>
          <a:xfrm>
            <a:off x="2020952" y="3791318"/>
            <a:ext cx="7426804" cy="523220"/>
            <a:chOff x="3771558" y="3841708"/>
            <a:chExt cx="7426804" cy="523220"/>
          </a:xfrm>
        </p:grpSpPr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xmlns="" id="{20373907-19FE-49A8-B964-654A41BD6255}"/>
                </a:ext>
              </a:extLst>
            </p:cNvPr>
            <p:cNvSpPr txBox="1"/>
            <p:nvPr/>
          </p:nvSpPr>
          <p:spPr>
            <a:xfrm>
              <a:off x="4306531" y="3841708"/>
              <a:ext cx="68918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Portaria 464/18</a:t>
              </a:r>
              <a:endParaRPr lang="pt-BR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Gráfico 22">
              <a:extLst>
                <a:ext uri="{FF2B5EF4-FFF2-40B4-BE49-F238E27FC236}">
                  <a16:creationId xmlns:a16="http://schemas.microsoft.com/office/drawing/2014/main" xmlns="" id="{6C661866-A539-41A9-A177-F6499C30D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3771558" y="3932058"/>
              <a:ext cx="476250" cy="400050"/>
            </a:xfrm>
            <a:prstGeom prst="rect">
              <a:avLst/>
            </a:prstGeom>
          </p:spPr>
        </p:pic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xmlns="" id="{F76D9928-6FFB-4AE6-8F82-067E186A9E7D}"/>
              </a:ext>
            </a:extLst>
          </p:cNvPr>
          <p:cNvGrpSpPr/>
          <p:nvPr/>
        </p:nvGrpSpPr>
        <p:grpSpPr>
          <a:xfrm>
            <a:off x="2020952" y="4382938"/>
            <a:ext cx="7426804" cy="523220"/>
            <a:chOff x="3771558" y="4511859"/>
            <a:chExt cx="7426804" cy="523220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xmlns="" id="{CCC5403A-49A9-401B-8458-DD5AC4F8F951}"/>
                </a:ext>
              </a:extLst>
            </p:cNvPr>
            <p:cNvSpPr txBox="1"/>
            <p:nvPr/>
          </p:nvSpPr>
          <p:spPr>
            <a:xfrm>
              <a:off x="4306531" y="4511859"/>
              <a:ext cx="68918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Pró-Gestão RPPS</a:t>
              </a:r>
            </a:p>
          </p:txBody>
        </p:sp>
        <p:pic>
          <p:nvPicPr>
            <p:cNvPr id="24" name="Gráfico 23">
              <a:extLst>
                <a:ext uri="{FF2B5EF4-FFF2-40B4-BE49-F238E27FC236}">
                  <a16:creationId xmlns:a16="http://schemas.microsoft.com/office/drawing/2014/main" xmlns="" id="{F15101F5-9E79-45C7-9E20-92CE721C1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3771558" y="4587605"/>
              <a:ext cx="476250" cy="400050"/>
            </a:xfrm>
            <a:prstGeom prst="rect">
              <a:avLst/>
            </a:prstGeom>
          </p:spPr>
        </p:pic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xmlns="" id="{284775F6-F4DE-4BC2-B344-C52E82D827F3}"/>
              </a:ext>
            </a:extLst>
          </p:cNvPr>
          <p:cNvGrpSpPr/>
          <p:nvPr/>
        </p:nvGrpSpPr>
        <p:grpSpPr>
          <a:xfrm>
            <a:off x="2020952" y="4974558"/>
            <a:ext cx="7077440" cy="523220"/>
            <a:chOff x="3771558" y="5182008"/>
            <a:chExt cx="7077440" cy="523220"/>
          </a:xfrm>
        </p:grpSpPr>
        <p:sp>
          <p:nvSpPr>
            <p:cNvPr id="2" name="CaixaDeTexto 1"/>
            <p:cNvSpPr txBox="1"/>
            <p:nvPr/>
          </p:nvSpPr>
          <p:spPr>
            <a:xfrm>
              <a:off x="4306531" y="5182008"/>
              <a:ext cx="6542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Lei nº 10.887/04</a:t>
              </a:r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xmlns="" id="{232E3E6B-93A7-441D-9D4D-5DB913347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3771558" y="5257592"/>
              <a:ext cx="476250" cy="400050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Tinta 25">
                <a:extLst>
                  <a:ext uri="{FF2B5EF4-FFF2-40B4-BE49-F238E27FC236}">
                    <a16:creationId xmlns:a16="http://schemas.microsoft.com/office/drawing/2014/main" xmlns="" id="{C9FF1843-4733-400B-A6DA-70AD5DBF2810}"/>
                  </a:ext>
                </a:extLst>
              </p14:cNvPr>
              <p14:cNvContentPartPr/>
              <p14:nvPr/>
            </p14:nvContentPartPr>
            <p14:xfrm>
              <a:off x="3871120" y="3122658"/>
              <a:ext cx="360" cy="8640"/>
            </p14:xfrm>
          </p:contentPart>
        </mc:Choice>
        <mc:Fallback xmlns="">
          <p:pic>
            <p:nvPicPr>
              <p:cNvPr id="26" name="Tinta 25">
                <a:extLst>
                  <a:ext uri="{FF2B5EF4-FFF2-40B4-BE49-F238E27FC236}">
                    <a16:creationId xmlns:a16="http://schemas.microsoft.com/office/drawing/2014/main" id="{C9FF1843-4733-400B-A6DA-70AD5DBF281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62120" y="3113658"/>
                <a:ext cx="18000" cy="2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Agrupar 31">
            <a:extLst>
              <a:ext uri="{FF2B5EF4-FFF2-40B4-BE49-F238E27FC236}">
                <a16:creationId xmlns:a16="http://schemas.microsoft.com/office/drawing/2014/main" xmlns="" id="{51248961-9033-46DB-A1A8-1ACEE5560938}"/>
              </a:ext>
            </a:extLst>
          </p:cNvPr>
          <p:cNvGrpSpPr/>
          <p:nvPr/>
        </p:nvGrpSpPr>
        <p:grpSpPr>
          <a:xfrm>
            <a:off x="2020952" y="5566178"/>
            <a:ext cx="7077440" cy="523220"/>
            <a:chOff x="3771558" y="5182008"/>
            <a:chExt cx="7077440" cy="523220"/>
          </a:xfrm>
        </p:grpSpPr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xmlns="" id="{38A23A57-635E-447F-A31F-4CA27DB4E884}"/>
                </a:ext>
              </a:extLst>
            </p:cNvPr>
            <p:cNvSpPr txBox="1"/>
            <p:nvPr/>
          </p:nvSpPr>
          <p:spPr>
            <a:xfrm>
              <a:off x="4306531" y="5182008"/>
              <a:ext cx="6542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Normativa nº 02/2009</a:t>
              </a:r>
            </a:p>
          </p:txBody>
        </p:sp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xmlns="" id="{1E37BB32-58B9-4190-B5A3-F29DC8556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3771558" y="5257592"/>
              <a:ext cx="476250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727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18DABDD-3158-4B78-9BCD-7D5338611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35"/>
            <a:ext cx="12191999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74F4369-906C-446A-B56C-5471FB230B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022" y="4965216"/>
            <a:ext cx="2253468" cy="819536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391C485A-C310-4271-8AE2-058DCBBF5AF0}"/>
              </a:ext>
            </a:extLst>
          </p:cNvPr>
          <p:cNvCxnSpPr>
            <a:cxnSpLocks/>
          </p:cNvCxnSpPr>
          <p:nvPr/>
        </p:nvCxnSpPr>
        <p:spPr>
          <a:xfrm>
            <a:off x="9343488" y="4806628"/>
            <a:ext cx="1" cy="1136712"/>
          </a:xfrm>
          <a:prstGeom prst="line">
            <a:avLst/>
          </a:prstGeom>
          <a:ln>
            <a:solidFill>
              <a:srgbClr val="2827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0B7509A2-CD62-4163-9736-14A7D68C59B6}"/>
              </a:ext>
            </a:extLst>
          </p:cNvPr>
          <p:cNvSpPr txBox="1"/>
          <p:nvPr/>
        </p:nvSpPr>
        <p:spPr>
          <a:xfrm>
            <a:off x="4643812" y="2252834"/>
            <a:ext cx="5487733" cy="1895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4000" spc="-150" dirty="0">
                <a:solidFill>
                  <a:srgbClr val="282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QUÊ DO</a:t>
            </a:r>
          </a:p>
          <a:p>
            <a:pPr>
              <a:lnSpc>
                <a:spcPts val="7000"/>
              </a:lnSpc>
            </a:pPr>
            <a:r>
              <a:rPr lang="pt-BR" sz="7200" b="1" spc="-150" dirty="0">
                <a:solidFill>
                  <a:srgbClr val="282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CENSO</a:t>
            </a:r>
          </a:p>
          <a:p>
            <a:pPr>
              <a:lnSpc>
                <a:spcPts val="3000"/>
              </a:lnSpc>
            </a:pPr>
            <a:r>
              <a:rPr lang="pt-BR" sz="4000" b="1" spc="-150" dirty="0">
                <a:solidFill>
                  <a:srgbClr val="282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PREVIDENCIÁRIO?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75502D7-46AD-4222-88FC-4173DCEAD3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0" y="623810"/>
            <a:ext cx="5160942" cy="516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59B21B6-5555-4060-B226-FFA76EE73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35"/>
            <a:ext cx="12191999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487837" y="1193369"/>
            <a:ext cx="888052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/>
              <a:t>“Quem dispõe de informações de boa qualidade, fidedignas, em quantidade adequada e no momento certo, adquire vantagens competitivas, mas a falta de informação dá brechas à erros e à perda de oportunidades</a:t>
            </a:r>
            <a:r>
              <a:rPr lang="pt-BR" sz="4000" b="1" dirty="0" smtClean="0"/>
              <a:t>.”</a:t>
            </a:r>
          </a:p>
          <a:p>
            <a:pPr algn="just"/>
            <a:endParaRPr lang="pt-BR" sz="4000" b="1" dirty="0"/>
          </a:p>
          <a:p>
            <a:pPr algn="r"/>
            <a:r>
              <a:rPr lang="pt-BR" sz="5000" b="1" dirty="0" smtClean="0">
                <a:solidFill>
                  <a:srgbClr val="FF0000"/>
                </a:solidFill>
              </a:rPr>
              <a:t>Peter Drucker</a:t>
            </a:r>
            <a:endParaRPr lang="pt-BR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25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059B21B6-5555-4060-B226-FFA76EE73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35"/>
            <a:ext cx="12191999" cy="68580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8198910A-CF74-4E47-AA5C-6DF4BD6FC1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022" y="4965216"/>
            <a:ext cx="2253468" cy="819536"/>
          </a:xfrm>
          <a:prstGeom prst="rect">
            <a:avLst/>
          </a:prstGeom>
        </p:spPr>
      </p:pic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xmlns="" id="{E388F291-21E8-4BA2-B18A-4E599F217D0B}"/>
              </a:ext>
            </a:extLst>
          </p:cNvPr>
          <p:cNvCxnSpPr>
            <a:cxnSpLocks/>
          </p:cNvCxnSpPr>
          <p:nvPr/>
        </p:nvCxnSpPr>
        <p:spPr>
          <a:xfrm>
            <a:off x="9343488" y="4806628"/>
            <a:ext cx="1" cy="1136712"/>
          </a:xfrm>
          <a:prstGeom prst="line">
            <a:avLst/>
          </a:prstGeom>
          <a:ln>
            <a:solidFill>
              <a:srgbClr val="2827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45AF3350-911F-4851-8376-D533D73A1718}"/>
              </a:ext>
            </a:extLst>
          </p:cNvPr>
          <p:cNvSpPr txBox="1"/>
          <p:nvPr/>
        </p:nvSpPr>
        <p:spPr>
          <a:xfrm>
            <a:off x="4098109" y="3008978"/>
            <a:ext cx="6580647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pt-BR" sz="7200" b="1" spc="-150" dirty="0">
                <a:solidFill>
                  <a:srgbClr val="282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VANTAGENS</a:t>
            </a:r>
            <a:endParaRPr lang="pt-BR" sz="4000" b="1" spc="-150" dirty="0">
              <a:solidFill>
                <a:srgbClr val="2827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CCFCF84F-7215-4E6C-8008-492933E776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8" y="833008"/>
            <a:ext cx="4825992" cy="482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059B21B6-5555-4060-B226-FFA76EE73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35"/>
            <a:ext cx="12191999" cy="68580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8198910A-CF74-4E47-AA5C-6DF4BD6FC1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022" y="4965216"/>
            <a:ext cx="2253468" cy="819536"/>
          </a:xfrm>
          <a:prstGeom prst="rect">
            <a:avLst/>
          </a:prstGeom>
        </p:spPr>
      </p:pic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xmlns="" id="{E388F291-21E8-4BA2-B18A-4E599F217D0B}"/>
              </a:ext>
            </a:extLst>
          </p:cNvPr>
          <p:cNvCxnSpPr>
            <a:cxnSpLocks/>
          </p:cNvCxnSpPr>
          <p:nvPr/>
        </p:nvCxnSpPr>
        <p:spPr>
          <a:xfrm>
            <a:off x="9343488" y="4806628"/>
            <a:ext cx="1" cy="1136712"/>
          </a:xfrm>
          <a:prstGeom prst="line">
            <a:avLst/>
          </a:prstGeom>
          <a:ln>
            <a:solidFill>
              <a:srgbClr val="2827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45AF3350-911F-4851-8376-D533D73A1718}"/>
              </a:ext>
            </a:extLst>
          </p:cNvPr>
          <p:cNvSpPr txBox="1"/>
          <p:nvPr/>
        </p:nvSpPr>
        <p:spPr>
          <a:xfrm>
            <a:off x="4027745" y="2424291"/>
            <a:ext cx="2730530" cy="1687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pt-BR" sz="4800" spc="-150" dirty="0">
                <a:solidFill>
                  <a:srgbClr val="282780"/>
                </a:solidFill>
                <a:latin typeface="Myriad Pro" panose="020B0503030403020204" pitchFamily="34" charset="0"/>
              </a:rPr>
              <a:t>GESTÃO</a:t>
            </a:r>
          </a:p>
          <a:p>
            <a:pPr algn="ctr">
              <a:lnSpc>
                <a:spcPts val="6000"/>
              </a:lnSpc>
            </a:pPr>
            <a:r>
              <a:rPr lang="pt-BR" sz="8000" b="1" spc="-150" dirty="0">
                <a:solidFill>
                  <a:srgbClr val="282780"/>
                </a:solidFill>
                <a:latin typeface="Myriad Pro" panose="020B0503030403020204" pitchFamily="34" charset="0"/>
              </a:rPr>
              <a:t>RPPS</a:t>
            </a:r>
            <a:endParaRPr lang="pt-BR" sz="4400" b="1" spc="-150" dirty="0">
              <a:solidFill>
                <a:srgbClr val="282780"/>
              </a:solidFill>
              <a:latin typeface="Myriad Pro" panose="020B0503030403020204" pitchFamily="34" charset="0"/>
            </a:endParaRPr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xmlns="" id="{6777ACCE-AE1A-4B34-9649-E8520F142832}"/>
              </a:ext>
            </a:extLst>
          </p:cNvPr>
          <p:cNvGrpSpPr/>
          <p:nvPr/>
        </p:nvGrpSpPr>
        <p:grpSpPr>
          <a:xfrm>
            <a:off x="795528" y="3979883"/>
            <a:ext cx="4556545" cy="2092849"/>
            <a:chOff x="795528" y="3979883"/>
            <a:chExt cx="4556545" cy="2092849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xmlns="" id="{9466080A-31ED-4C13-BE72-C83910187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16245" y="3979883"/>
              <a:ext cx="2135828" cy="1778639"/>
            </a:xfrm>
            <a:prstGeom prst="rect">
              <a:avLst/>
            </a:prstGeom>
          </p:spPr>
        </p:pic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xmlns="" id="{1A9C4273-8884-4271-9D3E-35F8A2737427}"/>
                </a:ext>
              </a:extLst>
            </p:cNvPr>
            <p:cNvSpPr txBox="1"/>
            <p:nvPr/>
          </p:nvSpPr>
          <p:spPr>
            <a:xfrm>
              <a:off x="795528" y="5210958"/>
              <a:ext cx="312638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3000"/>
                </a:lnSpc>
              </a:pPr>
              <a:r>
                <a:rPr lang="pt-BR" sz="3200" b="1" spc="-150" dirty="0">
                  <a:solidFill>
                    <a:srgbClr val="3146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Simulação de</a:t>
              </a:r>
            </a:p>
            <a:p>
              <a:pPr algn="r">
                <a:lnSpc>
                  <a:spcPts val="3000"/>
                </a:lnSpc>
              </a:pPr>
              <a:r>
                <a:rPr lang="pt-BR" sz="3200" b="1" spc="-150" dirty="0">
                  <a:solidFill>
                    <a:srgbClr val="3146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aposentadoria</a:t>
              </a:r>
            </a:p>
          </p:txBody>
        </p: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xmlns="" id="{D542E340-E632-483A-86D2-C0E66E4BA376}"/>
              </a:ext>
            </a:extLst>
          </p:cNvPr>
          <p:cNvGrpSpPr/>
          <p:nvPr/>
        </p:nvGrpSpPr>
        <p:grpSpPr>
          <a:xfrm>
            <a:off x="170368" y="1973235"/>
            <a:ext cx="3936082" cy="2452826"/>
            <a:chOff x="170368" y="1973235"/>
            <a:chExt cx="3936082" cy="2452826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xmlns="" id="{F9DAFE71-F143-4EB8-9E56-90450919C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48511" y="1973235"/>
              <a:ext cx="1257939" cy="2452826"/>
            </a:xfrm>
            <a:prstGeom prst="rect">
              <a:avLst/>
            </a:prstGeom>
          </p:spPr>
        </p:pic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xmlns="" id="{7D256856-7B45-4612-A7CE-CFB1BD14BE77}"/>
                </a:ext>
              </a:extLst>
            </p:cNvPr>
            <p:cNvSpPr txBox="1"/>
            <p:nvPr/>
          </p:nvSpPr>
          <p:spPr>
            <a:xfrm>
              <a:off x="170368" y="2720771"/>
              <a:ext cx="2601108" cy="864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3000"/>
                </a:lnSpc>
              </a:pPr>
              <a:r>
                <a:rPr lang="pt-BR" sz="3200" b="1" spc="-150" dirty="0">
                  <a:solidFill>
                    <a:srgbClr val="456B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Concessão</a:t>
              </a:r>
            </a:p>
            <a:p>
              <a:pPr algn="r">
                <a:lnSpc>
                  <a:spcPts val="3000"/>
                </a:lnSpc>
              </a:pPr>
              <a:r>
                <a:rPr lang="pt-BR" sz="3200" b="1" spc="-150" dirty="0">
                  <a:solidFill>
                    <a:srgbClr val="456B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benefícios</a:t>
              </a: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xmlns="" id="{DADB97F2-79FE-4553-8C63-0E9CD404D727}"/>
              </a:ext>
            </a:extLst>
          </p:cNvPr>
          <p:cNvGrpSpPr/>
          <p:nvPr/>
        </p:nvGrpSpPr>
        <p:grpSpPr>
          <a:xfrm>
            <a:off x="950976" y="555987"/>
            <a:ext cx="4690927" cy="1851607"/>
            <a:chOff x="950976" y="555987"/>
            <a:chExt cx="4690927" cy="1851607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55BC95F9-6E8C-4B96-9CB6-536D75296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52926" y="688921"/>
              <a:ext cx="2388977" cy="1718673"/>
            </a:xfrm>
            <a:prstGeom prst="rect">
              <a:avLst/>
            </a:prstGeom>
          </p:spPr>
        </p:pic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xmlns="" id="{9FCF8C01-DC42-4DA7-871D-F12095936DCC}"/>
                </a:ext>
              </a:extLst>
            </p:cNvPr>
            <p:cNvSpPr txBox="1"/>
            <p:nvPr/>
          </p:nvSpPr>
          <p:spPr>
            <a:xfrm>
              <a:off x="950976" y="555987"/>
              <a:ext cx="343858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pt-BR" sz="3200" b="1" spc="-150" dirty="0">
                  <a:solidFill>
                    <a:srgbClr val="3D8BA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Arrecadação das contribuições</a:t>
              </a:r>
            </a:p>
          </p:txBody>
        </p: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xmlns="" id="{C1366AFA-2E37-4F8E-899D-0D9991BA86C0}"/>
              </a:ext>
            </a:extLst>
          </p:cNvPr>
          <p:cNvGrpSpPr/>
          <p:nvPr/>
        </p:nvGrpSpPr>
        <p:grpSpPr>
          <a:xfrm>
            <a:off x="5458896" y="555987"/>
            <a:ext cx="4700087" cy="1877429"/>
            <a:chOff x="5458896" y="555987"/>
            <a:chExt cx="4700087" cy="1877429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xmlns="" id="{24A3EE87-B60A-402F-87E5-BF8D956E6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58896" y="674704"/>
              <a:ext cx="2109425" cy="1758712"/>
            </a:xfrm>
            <a:prstGeom prst="rect">
              <a:avLst/>
            </a:prstGeom>
          </p:spPr>
        </p:pic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xmlns="" id="{A8C0B973-DF5B-490A-8869-9D2ED5154B0E}"/>
                </a:ext>
              </a:extLst>
            </p:cNvPr>
            <p:cNvSpPr txBox="1"/>
            <p:nvPr/>
          </p:nvSpPr>
          <p:spPr>
            <a:xfrm>
              <a:off x="6891116" y="555987"/>
              <a:ext cx="326786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pt-BR" sz="3200" b="1" spc="-150" dirty="0">
                  <a:solidFill>
                    <a:srgbClr val="F180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Folha de</a:t>
              </a:r>
            </a:p>
            <a:p>
              <a:pPr>
                <a:lnSpc>
                  <a:spcPts val="3000"/>
                </a:lnSpc>
              </a:pPr>
              <a:r>
                <a:rPr lang="pt-BR" sz="3200" b="1" spc="-150" dirty="0">
                  <a:solidFill>
                    <a:srgbClr val="F180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pagamento</a:t>
              </a:r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xmlns="" id="{8A3C6469-7323-4E4C-978E-E5F31E9ED7DB}"/>
              </a:ext>
            </a:extLst>
          </p:cNvPr>
          <p:cNvGrpSpPr/>
          <p:nvPr/>
        </p:nvGrpSpPr>
        <p:grpSpPr>
          <a:xfrm>
            <a:off x="6679569" y="1973235"/>
            <a:ext cx="5712493" cy="2533423"/>
            <a:chOff x="6679569" y="1973235"/>
            <a:chExt cx="5712493" cy="2533423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xmlns="" id="{584C9952-83E1-4B98-AC93-FABEB998A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79569" y="1973235"/>
              <a:ext cx="1289273" cy="2533423"/>
            </a:xfrm>
            <a:prstGeom prst="rect">
              <a:avLst/>
            </a:prstGeom>
          </p:spPr>
        </p:pic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xmlns="" id="{5CC7996E-EA6C-475D-929C-FCB1CC022BEE}"/>
                </a:ext>
              </a:extLst>
            </p:cNvPr>
            <p:cNvSpPr txBox="1"/>
            <p:nvPr/>
          </p:nvSpPr>
          <p:spPr>
            <a:xfrm>
              <a:off x="7978948" y="2720771"/>
              <a:ext cx="4413114" cy="864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pt-BR" sz="3200" b="1" spc="-150" dirty="0">
                  <a:solidFill>
                    <a:srgbClr val="EF4F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Certidão de tempo</a:t>
              </a:r>
            </a:p>
            <a:p>
              <a:pPr>
                <a:lnSpc>
                  <a:spcPts val="3000"/>
                </a:lnSpc>
              </a:pPr>
              <a:r>
                <a:rPr lang="pt-BR" sz="3200" b="1" spc="-150" dirty="0">
                  <a:solidFill>
                    <a:srgbClr val="EF4F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contribuição</a:t>
              </a:r>
            </a:p>
          </p:txBody>
        </p: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xmlns="" id="{E13D976B-667A-4694-83B8-8A1D4515E079}"/>
              </a:ext>
            </a:extLst>
          </p:cNvPr>
          <p:cNvGrpSpPr/>
          <p:nvPr/>
        </p:nvGrpSpPr>
        <p:grpSpPr>
          <a:xfrm>
            <a:off x="5129900" y="4006113"/>
            <a:ext cx="2902967" cy="2212980"/>
            <a:chOff x="5129900" y="4006113"/>
            <a:chExt cx="2902967" cy="2212980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xmlns="" id="{96C27F4D-5E68-4261-A8F4-E5A6045D5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29900" y="4006113"/>
              <a:ext cx="2446553" cy="1778638"/>
            </a:xfrm>
            <a:prstGeom prst="rect">
              <a:avLst/>
            </a:prstGeom>
          </p:spPr>
        </p:pic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xmlns="" id="{7EE8C568-96FA-46B3-92FC-B4142A6AB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544" y="5350411"/>
              <a:ext cx="1417323" cy="8686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574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F59CC00F-0838-434E-BDA1-58BF5146E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35"/>
            <a:ext cx="12191999" cy="6858000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B18B90BD-2C91-4218-ACDF-7B66165AF89B}"/>
              </a:ext>
            </a:extLst>
          </p:cNvPr>
          <p:cNvSpPr/>
          <p:nvPr/>
        </p:nvSpPr>
        <p:spPr>
          <a:xfrm>
            <a:off x="3389142" y="1622565"/>
            <a:ext cx="4300962" cy="488558"/>
          </a:xfrm>
          <a:prstGeom prst="rect">
            <a:avLst/>
          </a:prstGeom>
          <a:solidFill>
            <a:srgbClr val="0A0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A9ACB47-90DE-462A-8357-105D110F2B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50" y="653783"/>
            <a:ext cx="8903740" cy="1668803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8C1FA7E1-4648-489B-A49C-92AECB3E8503}"/>
              </a:ext>
            </a:extLst>
          </p:cNvPr>
          <p:cNvSpPr txBox="1"/>
          <p:nvPr/>
        </p:nvSpPr>
        <p:spPr>
          <a:xfrm>
            <a:off x="3613135" y="1010670"/>
            <a:ext cx="620535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4000" b="1" spc="-150" dirty="0">
                <a:solidFill>
                  <a:srgbClr val="282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DE SUCESSO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FDC09EB7-773D-4168-B360-1DF871F12E3A}"/>
              </a:ext>
            </a:extLst>
          </p:cNvPr>
          <p:cNvSpPr txBox="1"/>
          <p:nvPr/>
        </p:nvSpPr>
        <p:spPr>
          <a:xfrm>
            <a:off x="3722874" y="1564259"/>
            <a:ext cx="4600515" cy="569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2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CENSO </a:t>
            </a:r>
            <a:r>
              <a:rPr lang="pt-BR" sz="28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BRUSQUE / SC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xmlns="" id="{F87AE20E-0C27-4667-99D4-78997AF102E6}"/>
              </a:ext>
            </a:extLst>
          </p:cNvPr>
          <p:cNvGrpSpPr/>
          <p:nvPr/>
        </p:nvGrpSpPr>
        <p:grpSpPr>
          <a:xfrm>
            <a:off x="1057014" y="4956802"/>
            <a:ext cx="5422887" cy="932329"/>
            <a:chOff x="1057014" y="4956802"/>
            <a:chExt cx="5422887" cy="932329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82F087B7-326C-4B1D-8C95-EC140FDDBAA0}"/>
                </a:ext>
              </a:extLst>
            </p:cNvPr>
            <p:cNvSpPr/>
            <p:nvPr/>
          </p:nvSpPr>
          <p:spPr>
            <a:xfrm>
              <a:off x="1090569" y="5296661"/>
              <a:ext cx="4600515" cy="592470"/>
            </a:xfrm>
            <a:prstGeom prst="rect">
              <a:avLst/>
            </a:prstGeom>
            <a:solidFill>
              <a:srgbClr val="272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xmlns="" id="{BCB4DE99-FED5-4B31-9304-22DE413381C5}"/>
                </a:ext>
              </a:extLst>
            </p:cNvPr>
            <p:cNvSpPr txBox="1"/>
            <p:nvPr/>
          </p:nvSpPr>
          <p:spPr>
            <a:xfrm>
              <a:off x="1238461" y="5371327"/>
              <a:ext cx="5241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Déficit   </a:t>
              </a:r>
              <a:r>
                <a:rPr lang="pt-BR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 R$ 230.753.199,78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xmlns="" id="{7D9EC834-6C56-4498-AD8A-EF71E9A1CE61}"/>
                </a:ext>
              </a:extLst>
            </p:cNvPr>
            <p:cNvSpPr txBox="1"/>
            <p:nvPr/>
          </p:nvSpPr>
          <p:spPr>
            <a:xfrm>
              <a:off x="1057014" y="4956802"/>
              <a:ext cx="1178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2726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DEPOIS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9557C920-F5DF-4701-BD3A-4C3013DD7764}"/>
              </a:ext>
            </a:extLst>
          </p:cNvPr>
          <p:cNvGrpSpPr/>
          <p:nvPr/>
        </p:nvGrpSpPr>
        <p:grpSpPr>
          <a:xfrm>
            <a:off x="1057014" y="3556340"/>
            <a:ext cx="5557261" cy="919897"/>
            <a:chOff x="1057014" y="3556340"/>
            <a:chExt cx="5557261" cy="919897"/>
          </a:xfrm>
        </p:grpSpPr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xmlns="" id="{A0A5D8C8-93B0-459E-A0B8-B6C132218239}"/>
                </a:ext>
              </a:extLst>
            </p:cNvPr>
            <p:cNvGrpSpPr/>
            <p:nvPr/>
          </p:nvGrpSpPr>
          <p:grpSpPr>
            <a:xfrm>
              <a:off x="1057014" y="3556340"/>
              <a:ext cx="4634070" cy="919897"/>
              <a:chOff x="1057014" y="3556340"/>
              <a:chExt cx="4634070" cy="919897"/>
            </a:xfrm>
          </p:grpSpPr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xmlns="" id="{91EAED34-BBD3-4169-8BA9-CD3F835C7209}"/>
                  </a:ext>
                </a:extLst>
              </p:cNvPr>
              <p:cNvSpPr/>
              <p:nvPr/>
            </p:nvSpPr>
            <p:spPr>
              <a:xfrm>
                <a:off x="1090569" y="3883767"/>
                <a:ext cx="4600515" cy="59247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xmlns="" id="{EAD9CF1E-0586-4723-BAB6-D1DF40A25F89}"/>
                  </a:ext>
                </a:extLst>
              </p:cNvPr>
              <p:cNvSpPr txBox="1"/>
              <p:nvPr/>
            </p:nvSpPr>
            <p:spPr>
              <a:xfrm>
                <a:off x="1057014" y="3556340"/>
                <a:ext cx="1508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ANTES</a:t>
                </a:r>
              </a:p>
            </p:txBody>
          </p:sp>
        </p:grp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xmlns="" id="{F5B35365-BEFB-452A-8060-CB7B65C5CF40}"/>
                </a:ext>
              </a:extLst>
            </p:cNvPr>
            <p:cNvSpPr txBox="1"/>
            <p:nvPr/>
          </p:nvSpPr>
          <p:spPr>
            <a:xfrm>
              <a:off x="1201527" y="3967577"/>
              <a:ext cx="5412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Déficit   </a:t>
              </a:r>
              <a:r>
                <a:rPr lang="pt-BR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 R$ 355.192.463,00</a:t>
              </a:r>
            </a:p>
          </p:txBody>
        </p:sp>
      </p:grpSp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EBA94FEE-A997-4A72-BBB6-409DDB6C4B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024" y="1306905"/>
            <a:ext cx="6205351" cy="69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2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F59CC00F-0838-434E-BDA1-58BF5146E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35"/>
            <a:ext cx="12191999" cy="685800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EBA94FEE-A997-4A72-BBB6-409DDB6C4B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2624" y="1105737"/>
            <a:ext cx="6205351" cy="6981019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B18B90BD-2C91-4218-ACDF-7B66165AF89B}"/>
              </a:ext>
            </a:extLst>
          </p:cNvPr>
          <p:cNvSpPr/>
          <p:nvPr/>
        </p:nvSpPr>
        <p:spPr>
          <a:xfrm>
            <a:off x="3389142" y="1622565"/>
            <a:ext cx="4300962" cy="488558"/>
          </a:xfrm>
          <a:prstGeom prst="rect">
            <a:avLst/>
          </a:prstGeom>
          <a:solidFill>
            <a:srgbClr val="0A0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A9ACB47-90DE-462A-8357-105D110F2B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50" y="653783"/>
            <a:ext cx="8903740" cy="1668803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8C1FA7E1-4648-489B-A49C-92AECB3E8503}"/>
              </a:ext>
            </a:extLst>
          </p:cNvPr>
          <p:cNvSpPr txBox="1"/>
          <p:nvPr/>
        </p:nvSpPr>
        <p:spPr>
          <a:xfrm>
            <a:off x="3613135" y="1010670"/>
            <a:ext cx="603099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4000" b="1" spc="-150" dirty="0">
                <a:solidFill>
                  <a:srgbClr val="282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DE SUCESSO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FDC09EB7-773D-4168-B360-1DF871F12E3A}"/>
              </a:ext>
            </a:extLst>
          </p:cNvPr>
          <p:cNvSpPr txBox="1"/>
          <p:nvPr/>
        </p:nvSpPr>
        <p:spPr>
          <a:xfrm>
            <a:off x="3722874" y="1564259"/>
            <a:ext cx="4600515" cy="569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sz="2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CENSO </a:t>
            </a:r>
            <a:r>
              <a:rPr lang="pt-BR" sz="28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CUIABÁ / MT</a:t>
            </a:r>
          </a:p>
        </p:txBody>
      </p:sp>
    </p:spTree>
    <p:extLst>
      <p:ext uri="{BB962C8B-B14F-4D97-AF65-F5344CB8AC3E}">
        <p14:creationId xmlns:p14="http://schemas.microsoft.com/office/powerpoint/2010/main" val="381970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168</Words>
  <Application>Microsoft Macintosh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Myriad Pro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André Barcelos</cp:lastModifiedBy>
  <cp:revision>67</cp:revision>
  <dcterms:created xsi:type="dcterms:W3CDTF">2019-05-07T17:44:33Z</dcterms:created>
  <dcterms:modified xsi:type="dcterms:W3CDTF">2019-06-27T10:47:19Z</dcterms:modified>
</cp:coreProperties>
</file>